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C1C49-7CE9-4295-90C6-9E2190CC47DD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708E-0072-48A0-A788-16E476F30D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>
            <a:normAutofit/>
          </a:bodyPr>
          <a:lstStyle/>
          <a:p>
            <a:r>
              <a:rPr lang="ru-RU" dirty="0" smtClean="0"/>
              <a:t>Корректировка бюджета в ноябре 2019 года по учреждениям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Решение Дивногорского городского Совета депутатов от 26.11.2019 №48-307-ГС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22"/>
          <a:ext cx="8229600" cy="592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58815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БК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 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 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корректировки</a:t>
                      </a:r>
                      <a:endParaRPr lang="ru-RU" dirty="0"/>
                    </a:p>
                  </a:txBody>
                  <a:tcPr/>
                </a:tc>
              </a:tr>
              <a:tr h="658815">
                <a:tc>
                  <a:txBody>
                    <a:bodyPr/>
                    <a:lstStyle/>
                    <a:p>
                      <a:r>
                        <a:rPr lang="ru-RU" dirty="0" smtClean="0"/>
                        <a:t>Учреждения</a:t>
                      </a:r>
                      <a:r>
                        <a:rPr lang="ru-RU" baseline="0" dirty="0" smtClean="0"/>
                        <a:t> образования 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542765,7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553061,6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10295,9</a:t>
                      </a:r>
                      <a:endParaRPr lang="ru-RU" dirty="0"/>
                    </a:p>
                  </a:txBody>
                  <a:tcPr/>
                </a:tc>
              </a:tr>
              <a:tr h="658815">
                <a:tc>
                  <a:txBody>
                    <a:bodyPr/>
                    <a:lstStyle/>
                    <a:p>
                      <a:r>
                        <a:rPr lang="ru-RU" dirty="0" smtClean="0"/>
                        <a:t>Дет.сады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233444,8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239787,5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6342,7</a:t>
                      </a:r>
                      <a:endParaRPr lang="ru-RU" dirty="0"/>
                    </a:p>
                  </a:txBody>
                  <a:tcPr/>
                </a:tc>
              </a:tr>
              <a:tr h="658815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223102,6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225159,6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2057,0</a:t>
                      </a:r>
                      <a:endParaRPr lang="ru-RU" dirty="0"/>
                    </a:p>
                  </a:txBody>
                  <a:tcPr/>
                </a:tc>
              </a:tr>
              <a:tr h="658815"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Дополнительное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47244,4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48870,5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1626,1</a:t>
                      </a:r>
                      <a:endParaRPr lang="ru-RU" dirty="0"/>
                    </a:p>
                  </a:txBody>
                  <a:tcPr/>
                </a:tc>
              </a:tr>
              <a:tr h="658815">
                <a:tc>
                  <a:txBody>
                    <a:bodyPr/>
                    <a:lstStyle/>
                    <a:p>
                      <a:r>
                        <a:rPr lang="ru-RU" dirty="0" smtClean="0"/>
                        <a:t>Отдых и оздоровление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7791,1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7791,1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5881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</a:t>
                      </a:r>
                      <a:r>
                        <a:rPr lang="ru-RU" baseline="0" dirty="0" smtClean="0"/>
                        <a:t> учреждения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17487,1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17757,2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270,1</a:t>
                      </a:r>
                      <a:endParaRPr lang="ru-RU" dirty="0"/>
                    </a:p>
                  </a:txBody>
                  <a:tcPr/>
                </a:tc>
              </a:tr>
              <a:tr h="658815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10118,2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10118,2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58815">
                <a:tc>
                  <a:txBody>
                    <a:bodyPr/>
                    <a:lstStyle/>
                    <a:p>
                      <a:r>
                        <a:rPr lang="ru-RU" dirty="0" smtClean="0"/>
                        <a:t>Охрана семьи и детства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3577,5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3577,5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Средства местного бюджета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dirty="0" smtClean="0"/>
              <a:t>Заработная плата – 770,7 тыс.руб.</a:t>
            </a:r>
          </a:p>
          <a:p>
            <a:r>
              <a:rPr lang="ru-RU" dirty="0" smtClean="0"/>
              <a:t>МРОТ- 7 632,6 тыс.руб.</a:t>
            </a:r>
          </a:p>
          <a:p>
            <a:r>
              <a:rPr lang="ru-RU" dirty="0" smtClean="0"/>
              <a:t>Коммунальные расходы (школы) – 227,7 т.р.</a:t>
            </a:r>
          </a:p>
          <a:p>
            <a:r>
              <a:rPr lang="ru-RU" dirty="0" smtClean="0"/>
              <a:t>В т.ч. Школа №2- 122,8</a:t>
            </a:r>
          </a:p>
          <a:p>
            <a:r>
              <a:rPr lang="ru-RU" dirty="0"/>
              <a:t> </a:t>
            </a:r>
            <a:r>
              <a:rPr lang="ru-RU" dirty="0" smtClean="0"/>
              <a:t>          Школа №4- 104,9</a:t>
            </a:r>
          </a:p>
          <a:p>
            <a:r>
              <a:rPr lang="ru-RU" dirty="0" smtClean="0"/>
              <a:t>Перераспределение расходов по детским садам на питание и коммунальные расходы</a:t>
            </a:r>
          </a:p>
          <a:p>
            <a:r>
              <a:rPr lang="ru-RU" dirty="0" smtClean="0"/>
              <a:t>Ремонт автомобиля (ЦТО)- 181,1 тыс.руб.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500038"/>
          <a:ext cx="8001055" cy="6032321"/>
        </p:xfrm>
        <a:graphic>
          <a:graphicData uri="http://schemas.openxmlformats.org/drawingml/2006/table">
            <a:tbl>
              <a:tblPr/>
              <a:tblGrid>
                <a:gridCol w="1841418"/>
                <a:gridCol w="1588031"/>
                <a:gridCol w="4571606"/>
              </a:tblGrid>
              <a:tr h="6484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Перераспределение бюджетных ассигнований при корректировке местного бюджета на коммунальные услуги и продукты питания</a:t>
                      </a:r>
                    </a:p>
                  </a:txBody>
                  <a:tcPr marL="6551" marR="6551" marT="65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Учреждение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Сумма, руб.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Примечание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4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-481 100,00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 473000,00 руб., коммунальные услуги 8100,00 руб.</a:t>
                      </a:r>
                    </a:p>
                  </a:txBody>
                  <a:tcPr marL="6551" marR="6551" marT="6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5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-11 100,00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коммунальные услуги</a:t>
                      </a:r>
                    </a:p>
                  </a:txBody>
                  <a:tcPr marL="6551" marR="6551" marT="6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8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-80 000,00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10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-256 400,00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 227900,00 руб., коммунальные услуги 28500,00 руб.</a:t>
                      </a:r>
                    </a:p>
                  </a:txBody>
                  <a:tcPr marL="6551" marR="6551" marT="6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13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-106 800,00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15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-233 500,00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 192800,00 руб., коммунальные услуги 40700,00 руб.</a:t>
                      </a:r>
                    </a:p>
                  </a:txBody>
                  <a:tcPr marL="6551" marR="6551" marT="6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МАДОУ д/с № 17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-230 100,00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коммунальные услуги</a:t>
                      </a:r>
                    </a:p>
                  </a:txBody>
                  <a:tcPr marL="6551" marR="6551" marT="6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18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-117 500,00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 53400,00 руб., коммунальные услуги 64100,00 руб.</a:t>
                      </a:r>
                    </a:p>
                  </a:txBody>
                  <a:tcPr marL="6551" marR="6551" marT="6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-1 516 500,00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51" marR="6551" marT="6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7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190 000,00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9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641 300,00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 21000,00 руб., коммунальные услуги 620300,00 руб.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12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120 200,00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МБДОУ д/с № 14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565 000,00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продукты питания 265000,00 руб., коммунальные услуги 300000,00 руб.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1 516 500,00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51" marR="6551" marT="6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Краевые субвенции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Детские сады – 3077,2 тыс.руб.</a:t>
            </a:r>
          </a:p>
          <a:p>
            <a:r>
              <a:rPr lang="ru-RU" sz="2400" dirty="0" smtClean="0"/>
              <a:t>Педагогический персонал – 1859,8 тыс.руб.</a:t>
            </a:r>
          </a:p>
          <a:p>
            <a:r>
              <a:rPr lang="ru-RU" sz="2400" dirty="0" smtClean="0"/>
              <a:t>В т.ч. на </a:t>
            </a:r>
            <a:r>
              <a:rPr lang="ru-RU" sz="2400" dirty="0" err="1" smtClean="0"/>
              <a:t>выполн.индикат.показателя</a:t>
            </a:r>
            <a:r>
              <a:rPr lang="ru-RU" sz="2400" dirty="0" smtClean="0"/>
              <a:t>- 1673,7 тыс.руб.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Средняя зарплата воспитателей- 30 660 руб.</a:t>
            </a:r>
          </a:p>
          <a:p>
            <a:r>
              <a:rPr lang="ru-RU" sz="2400" dirty="0" smtClean="0"/>
              <a:t>Молодым специалистам- 186,1 тыс.руб.</a:t>
            </a:r>
          </a:p>
          <a:p>
            <a:r>
              <a:rPr lang="ru-RU" sz="2400" dirty="0" smtClean="0"/>
              <a:t>АУП (МРОТ, </a:t>
            </a:r>
            <a:r>
              <a:rPr lang="ru-RU" sz="2400" dirty="0" err="1" smtClean="0"/>
              <a:t>молод.специалисты</a:t>
            </a:r>
            <a:r>
              <a:rPr lang="ru-RU" sz="2400" dirty="0" smtClean="0"/>
              <a:t>) - 1217,4 тыс.руб.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Школы- 1 768,5 тыс.руб.</a:t>
            </a:r>
          </a:p>
          <a:p>
            <a:r>
              <a:rPr lang="ru-RU" sz="2400" dirty="0" smtClean="0"/>
              <a:t>Педагогический персонал- 1713,2 тыс.руб. (молодые специалисты, почетные звания)</a:t>
            </a:r>
          </a:p>
          <a:p>
            <a:r>
              <a:rPr lang="ru-RU" sz="2400" dirty="0" smtClean="0"/>
              <a:t>АУП (МРОТ) – 55,3 тыс.руб.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112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Дополнительная потребность, направленная в Министерство образования по краевым субвенциям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 smtClean="0"/>
              <a:t>Детские сады- 2825,8 тыс.руб. (на выплату МРОТ младшим воспитателям)</a:t>
            </a:r>
          </a:p>
          <a:p>
            <a:r>
              <a:rPr lang="ru-RU" dirty="0" smtClean="0"/>
              <a:t>Школы- 3371 тыс.руб. (зарплата педагогов с учетом выполнения индикативных показателей)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Дополнительная потребность в средствах местного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Коммунальные расходы- 1428,3 тыс.руб.</a:t>
            </a:r>
          </a:p>
          <a:p>
            <a:r>
              <a:rPr lang="ru-RU" dirty="0" smtClean="0"/>
              <a:t>В т.ч. Детские сады- 198,3 тыс.руб.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д</a:t>
            </a:r>
            <a:r>
              <a:rPr lang="ru-RU" dirty="0" smtClean="0"/>
              <a:t>/с №9, №8, №7)</a:t>
            </a:r>
          </a:p>
          <a:p>
            <a:r>
              <a:rPr lang="ru-RU" dirty="0" smtClean="0"/>
              <a:t>Школы- 1013,3 тыс.руб.</a:t>
            </a:r>
          </a:p>
          <a:p>
            <a:r>
              <a:rPr lang="ru-RU" dirty="0" smtClean="0"/>
              <a:t>(школы №2,4,5,7, гимназия 10)</a:t>
            </a:r>
          </a:p>
          <a:p>
            <a:r>
              <a:rPr lang="ru-RU" dirty="0" smtClean="0"/>
              <a:t>ДДТ- 212,7 тыс.руб.</a:t>
            </a:r>
          </a:p>
          <a:p>
            <a:r>
              <a:rPr lang="ru-RU" dirty="0" smtClean="0"/>
              <a:t>ЦТО- 3,9 тыс.руб.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457</Words>
  <Application>Microsoft Office PowerPoint</Application>
  <PresentationFormat>Экран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Корректировка бюджета в ноябре 2019 года по учреждениям образования</vt:lpstr>
      <vt:lpstr>Слайд 2</vt:lpstr>
      <vt:lpstr>Средства местного бюджета</vt:lpstr>
      <vt:lpstr>Слайд 4</vt:lpstr>
      <vt:lpstr>Краевые субвенции</vt:lpstr>
      <vt:lpstr>Дополнительная потребность, направленная в Министерство образования по краевым субвенциям</vt:lpstr>
      <vt:lpstr>Дополнительная потребность в средствах местного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Корректировка бюджета в ноябре 2019 года по учреждениям образования</dc:title>
  <dc:creator>Кочанова</dc:creator>
  <cp:lastModifiedBy>Кочанова</cp:lastModifiedBy>
  <cp:revision>13</cp:revision>
  <dcterms:created xsi:type="dcterms:W3CDTF">2019-11-28T07:14:06Z</dcterms:created>
  <dcterms:modified xsi:type="dcterms:W3CDTF">2019-11-28T09:21:14Z</dcterms:modified>
</cp:coreProperties>
</file>